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4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3F2324-9484-4A91-8970-3287C7F705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258E65-76C0-4F30-AC75-DE230FACC731}" type="datetimeFigureOut">
              <a:rPr lang="en-US" smtClean="0"/>
              <a:pPr/>
              <a:t>4/12/2011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3F2324-9484-4A91-8970-3287C7F705C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8258E65-76C0-4F30-AC75-DE230FACC731}" type="datetimeFigureOut">
              <a:rPr lang="en-US" smtClean="0"/>
              <a:pPr/>
              <a:t>4/12/2011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43F2324-9484-4A91-8970-3287C7F705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ORGANIZATIONS AND MARKET STRUCTURES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Multinational Corporations</a:t>
            </a:r>
            <a:endParaRPr lang="en-US" dirty="0"/>
          </a:p>
        </p:txBody>
      </p:sp>
      <p:sp>
        <p:nvSpPr>
          <p:cNvPr id="3" name="Content Placeholder 2"/>
          <p:cNvSpPr>
            <a:spLocks noGrp="1"/>
          </p:cNvSpPr>
          <p:nvPr>
            <p:ph idx="1"/>
          </p:nvPr>
        </p:nvSpPr>
        <p:spPr/>
        <p:txBody>
          <a:bodyPr/>
          <a:lstStyle/>
          <a:p>
            <a:r>
              <a:rPr lang="en-US" dirty="0" smtClean="0"/>
              <a:t>Multinational Corporations are businesses that manufacture or service operations in a number of different countries.</a:t>
            </a:r>
            <a:endParaRPr lang="en-US" dirty="0"/>
          </a:p>
        </p:txBody>
      </p:sp>
      <p:pic>
        <p:nvPicPr>
          <p:cNvPr id="4" name="Picture 3" descr="arabic.jpg"/>
          <p:cNvPicPr>
            <a:picLocks noChangeAspect="1"/>
          </p:cNvPicPr>
          <p:nvPr/>
        </p:nvPicPr>
        <p:blipFill>
          <a:blip r:embed="rId2" cstate="print"/>
          <a:stretch>
            <a:fillRect/>
          </a:stretch>
        </p:blipFill>
        <p:spPr>
          <a:xfrm>
            <a:off x="1219200" y="2514600"/>
            <a:ext cx="2219325" cy="2057400"/>
          </a:xfrm>
          <a:prstGeom prst="rect">
            <a:avLst/>
          </a:prstGeom>
        </p:spPr>
      </p:pic>
      <p:pic>
        <p:nvPicPr>
          <p:cNvPr id="5" name="Picture 4" descr="mcdonald's.bmp"/>
          <p:cNvPicPr>
            <a:picLocks noChangeAspect="1"/>
          </p:cNvPicPr>
          <p:nvPr/>
        </p:nvPicPr>
        <p:blipFill>
          <a:blip r:embed="rId3" cstate="print"/>
          <a:stretch>
            <a:fillRect/>
          </a:stretch>
        </p:blipFill>
        <p:spPr>
          <a:xfrm>
            <a:off x="3733800" y="2514600"/>
            <a:ext cx="2238095" cy="2038095"/>
          </a:xfrm>
          <a:prstGeom prst="rect">
            <a:avLst/>
          </a:prstGeom>
        </p:spPr>
      </p:pic>
      <p:pic>
        <p:nvPicPr>
          <p:cNvPr id="6" name="Picture 5" descr="chinese.jpg"/>
          <p:cNvPicPr>
            <a:picLocks noChangeAspect="1"/>
          </p:cNvPicPr>
          <p:nvPr/>
        </p:nvPicPr>
        <p:blipFill>
          <a:blip r:embed="rId4" cstate="print"/>
          <a:stretch>
            <a:fillRect/>
          </a:stretch>
        </p:blipFill>
        <p:spPr>
          <a:xfrm>
            <a:off x="6248400" y="2438400"/>
            <a:ext cx="2114550" cy="21621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Structures</a:t>
            </a:r>
            <a:endParaRPr lang="en-US" dirty="0"/>
          </a:p>
        </p:txBody>
      </p:sp>
      <p:sp>
        <p:nvSpPr>
          <p:cNvPr id="3" name="Content Placeholder 2"/>
          <p:cNvSpPr>
            <a:spLocks noGrp="1"/>
          </p:cNvSpPr>
          <p:nvPr>
            <p:ph idx="1"/>
          </p:nvPr>
        </p:nvSpPr>
        <p:spPr/>
        <p:txBody>
          <a:bodyPr/>
          <a:lstStyle/>
          <a:p>
            <a:r>
              <a:rPr lang="en-US" dirty="0" smtClean="0"/>
              <a:t>A market structure is a market classification according to number and size of firms, type of product and type of competition.  The characteristics of market structures include the ease of entry into the market, influence over price, product differentiation and advertising.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Market Structures</a:t>
            </a:r>
            <a:endParaRPr lang="en-US" dirty="0"/>
          </a:p>
        </p:txBody>
      </p:sp>
      <p:sp>
        <p:nvSpPr>
          <p:cNvPr id="3" name="Content Placeholder 2"/>
          <p:cNvSpPr>
            <a:spLocks noGrp="1"/>
          </p:cNvSpPr>
          <p:nvPr>
            <p:ph idx="1"/>
          </p:nvPr>
        </p:nvSpPr>
        <p:spPr>
          <a:xfrm>
            <a:off x="457200" y="533400"/>
            <a:ext cx="8183880" cy="4187952"/>
          </a:xfrm>
        </p:spPr>
        <p:txBody>
          <a:bodyPr/>
          <a:lstStyle/>
          <a:p>
            <a:r>
              <a:rPr lang="en-US" dirty="0" smtClean="0"/>
              <a:t>There are four different types of market structures – perfect competition, monopolistic competition, oligopoly, and monopoly.</a:t>
            </a:r>
            <a:endParaRPr lang="en-US" dirty="0"/>
          </a:p>
        </p:txBody>
      </p:sp>
      <p:pic>
        <p:nvPicPr>
          <p:cNvPr id="6" name="Picture 5" descr="farmers market.jpg"/>
          <p:cNvPicPr>
            <a:picLocks noChangeAspect="1"/>
          </p:cNvPicPr>
          <p:nvPr/>
        </p:nvPicPr>
        <p:blipFill>
          <a:blip r:embed="rId2" cstate="print"/>
          <a:stretch>
            <a:fillRect/>
          </a:stretch>
        </p:blipFill>
        <p:spPr>
          <a:xfrm>
            <a:off x="1295400" y="3048000"/>
            <a:ext cx="2143125" cy="2143125"/>
          </a:xfrm>
          <a:prstGeom prst="rect">
            <a:avLst/>
          </a:prstGeom>
        </p:spPr>
      </p:pic>
      <p:pic>
        <p:nvPicPr>
          <p:cNvPr id="1027" name="Picture 3" descr="C:\Documents and Settings\170380\Local Settings\Temporary Internet Files\Content.IE5\2FUA26HH\MC900440347[1].png"/>
          <p:cNvPicPr>
            <a:picLocks noChangeAspect="1" noChangeArrowheads="1"/>
          </p:cNvPicPr>
          <p:nvPr/>
        </p:nvPicPr>
        <p:blipFill>
          <a:blip r:embed="rId3" cstate="print"/>
          <a:srcRect/>
          <a:stretch>
            <a:fillRect/>
          </a:stretch>
        </p:blipFill>
        <p:spPr bwMode="auto">
          <a:xfrm>
            <a:off x="4724400" y="3581400"/>
            <a:ext cx="3657143" cy="1777778"/>
          </a:xfrm>
          <a:prstGeom prst="rect">
            <a:avLst/>
          </a:prstGeom>
          <a:noFill/>
        </p:spPr>
      </p:pic>
      <p:pic>
        <p:nvPicPr>
          <p:cNvPr id="1028" name="Picture 4" descr="C:\Documents and Settings\170380\Local Settings\Temporary Internet Files\Content.IE5\2FUA26HH\MC900104962[1].wmf"/>
          <p:cNvPicPr>
            <a:picLocks noChangeAspect="1" noChangeArrowheads="1"/>
          </p:cNvPicPr>
          <p:nvPr/>
        </p:nvPicPr>
        <p:blipFill>
          <a:blip r:embed="rId4" cstate="print"/>
          <a:srcRect/>
          <a:stretch>
            <a:fillRect/>
          </a:stretch>
        </p:blipFill>
        <p:spPr bwMode="auto">
          <a:xfrm>
            <a:off x="3733800" y="2133600"/>
            <a:ext cx="1820570" cy="181965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Competition</a:t>
            </a:r>
            <a:endParaRPr lang="en-US" dirty="0"/>
          </a:p>
        </p:txBody>
      </p:sp>
      <p:sp>
        <p:nvSpPr>
          <p:cNvPr id="3" name="Content Placeholder 2"/>
          <p:cNvSpPr>
            <a:spLocks noGrp="1"/>
          </p:cNvSpPr>
          <p:nvPr>
            <p:ph idx="1"/>
          </p:nvPr>
        </p:nvSpPr>
        <p:spPr/>
        <p:txBody>
          <a:bodyPr/>
          <a:lstStyle/>
          <a:p>
            <a:r>
              <a:rPr lang="en-US" dirty="0" smtClean="0"/>
              <a:t>Perfect competition is characterized by a large number of well-informed independent buyers and sellers who exchange identical products.  Few, if any, perfectly competitive markets exist today.</a:t>
            </a:r>
            <a:endParaRPr lang="en-US" dirty="0"/>
          </a:p>
        </p:txBody>
      </p:sp>
      <p:pic>
        <p:nvPicPr>
          <p:cNvPr id="5" name="Picture 4" descr="tomatoes.jpg"/>
          <p:cNvPicPr>
            <a:picLocks noChangeAspect="1"/>
          </p:cNvPicPr>
          <p:nvPr/>
        </p:nvPicPr>
        <p:blipFill>
          <a:blip r:embed="rId2" cstate="print"/>
          <a:stretch>
            <a:fillRect/>
          </a:stretch>
        </p:blipFill>
        <p:spPr>
          <a:xfrm>
            <a:off x="5257800" y="3200400"/>
            <a:ext cx="2295525" cy="19907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Monopolistic Competition</a:t>
            </a:r>
            <a:endParaRPr lang="en-US" dirty="0"/>
          </a:p>
        </p:txBody>
      </p:sp>
      <p:sp>
        <p:nvSpPr>
          <p:cNvPr id="3" name="Content Placeholder 2"/>
          <p:cNvSpPr>
            <a:spLocks noGrp="1"/>
          </p:cNvSpPr>
          <p:nvPr>
            <p:ph idx="1"/>
          </p:nvPr>
        </p:nvSpPr>
        <p:spPr/>
        <p:txBody>
          <a:bodyPr/>
          <a:lstStyle/>
          <a:p>
            <a:r>
              <a:rPr lang="en-US" dirty="0" smtClean="0"/>
              <a:t>Monopolistic competition is the market structure that has all the conditions of perfect competition except for identical products.  </a:t>
            </a:r>
            <a:r>
              <a:rPr lang="en-US" dirty="0" err="1" smtClean="0"/>
              <a:t>Nonprice</a:t>
            </a:r>
            <a:r>
              <a:rPr lang="en-US" dirty="0" smtClean="0"/>
              <a:t> competition such as advertising and promotional campaigns is common in this market structure.</a:t>
            </a:r>
            <a:endParaRPr lang="en-US" dirty="0"/>
          </a:p>
        </p:txBody>
      </p:sp>
      <p:pic>
        <p:nvPicPr>
          <p:cNvPr id="4" name="Picture 3" descr="nike.jpg"/>
          <p:cNvPicPr>
            <a:picLocks noChangeAspect="1"/>
          </p:cNvPicPr>
          <p:nvPr/>
        </p:nvPicPr>
        <p:blipFill>
          <a:blip r:embed="rId2" cstate="print"/>
          <a:stretch>
            <a:fillRect/>
          </a:stretch>
        </p:blipFill>
        <p:spPr>
          <a:xfrm>
            <a:off x="1143000" y="3352800"/>
            <a:ext cx="2011680" cy="2011680"/>
          </a:xfrm>
          <a:prstGeom prst="rect">
            <a:avLst/>
          </a:prstGeom>
        </p:spPr>
      </p:pic>
      <p:pic>
        <p:nvPicPr>
          <p:cNvPr id="5" name="Picture 4" descr="payless.jpg"/>
          <p:cNvPicPr>
            <a:picLocks noChangeAspect="1"/>
          </p:cNvPicPr>
          <p:nvPr/>
        </p:nvPicPr>
        <p:blipFill>
          <a:blip r:embed="rId3" cstate="print"/>
          <a:stretch>
            <a:fillRect/>
          </a:stretch>
        </p:blipFill>
        <p:spPr>
          <a:xfrm>
            <a:off x="3581400" y="3505200"/>
            <a:ext cx="2466975" cy="1847850"/>
          </a:xfrm>
          <a:prstGeom prst="rect">
            <a:avLst/>
          </a:prstGeom>
        </p:spPr>
      </p:pic>
      <p:pic>
        <p:nvPicPr>
          <p:cNvPr id="6" name="Picture 5" descr="coach shoes.jpg"/>
          <p:cNvPicPr>
            <a:picLocks noChangeAspect="1"/>
          </p:cNvPicPr>
          <p:nvPr/>
        </p:nvPicPr>
        <p:blipFill>
          <a:blip r:embed="rId4" cstate="print"/>
          <a:stretch>
            <a:fillRect/>
          </a:stretch>
        </p:blipFill>
        <p:spPr>
          <a:xfrm>
            <a:off x="6477000" y="3429000"/>
            <a:ext cx="1920240" cy="192024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Oligopoly</a:t>
            </a:r>
            <a:endParaRPr lang="en-US" dirty="0"/>
          </a:p>
        </p:txBody>
      </p:sp>
      <p:sp>
        <p:nvSpPr>
          <p:cNvPr id="3" name="Content Placeholder 2"/>
          <p:cNvSpPr>
            <a:spLocks noGrp="1"/>
          </p:cNvSpPr>
          <p:nvPr>
            <p:ph idx="1"/>
          </p:nvPr>
        </p:nvSpPr>
        <p:spPr/>
        <p:txBody>
          <a:bodyPr/>
          <a:lstStyle/>
          <a:p>
            <a:r>
              <a:rPr lang="en-US" dirty="0" smtClean="0"/>
              <a:t>Oligopoly is a market structure in which a few very large sellers dominate the industry.  Oligopolistic markets are difficult for entrepreneurs to enter.  Product differentiation and advertising are common.</a:t>
            </a:r>
            <a:endParaRPr lang="en-US" dirty="0"/>
          </a:p>
        </p:txBody>
      </p:sp>
      <p:pic>
        <p:nvPicPr>
          <p:cNvPr id="2050" name="Picture 2" descr="C:\Documents and Settings\170380\Local Settings\Temporary Internet Files\Content.IE5\6CQRUIFM\MP900399333[1].jpg"/>
          <p:cNvPicPr>
            <a:picLocks noChangeAspect="1" noChangeArrowheads="1"/>
          </p:cNvPicPr>
          <p:nvPr/>
        </p:nvPicPr>
        <p:blipFill>
          <a:blip r:embed="rId2" cstate="print"/>
          <a:srcRect/>
          <a:stretch>
            <a:fillRect/>
          </a:stretch>
        </p:blipFill>
        <p:spPr bwMode="auto">
          <a:xfrm>
            <a:off x="5410200" y="3810000"/>
            <a:ext cx="3018697" cy="2011680"/>
          </a:xfrm>
          <a:prstGeom prst="rect">
            <a:avLst/>
          </a:prstGeom>
          <a:noFill/>
        </p:spPr>
      </p:pic>
      <p:pic>
        <p:nvPicPr>
          <p:cNvPr id="2053" name="Picture 5" descr="C:\Documents and Settings\170380\Local Settings\Temporary Internet Files\Content.IE5\ATUNA1IJ\MP900399324[1].jpg"/>
          <p:cNvPicPr>
            <a:picLocks noChangeAspect="1" noChangeArrowheads="1"/>
          </p:cNvPicPr>
          <p:nvPr/>
        </p:nvPicPr>
        <p:blipFill>
          <a:blip r:embed="rId3" cstate="print"/>
          <a:srcRect/>
          <a:stretch>
            <a:fillRect/>
          </a:stretch>
        </p:blipFill>
        <p:spPr bwMode="auto">
          <a:xfrm>
            <a:off x="1676400" y="3200400"/>
            <a:ext cx="2744270" cy="1828800"/>
          </a:xfrm>
          <a:prstGeom prst="rect">
            <a:avLst/>
          </a:prstGeom>
          <a:noFill/>
        </p:spPr>
      </p:pic>
      <p:pic>
        <p:nvPicPr>
          <p:cNvPr id="2054" name="Picture 6" descr="C:\Documents and Settings\170380\Local Settings\Temporary Internet Files\Content.IE5\NIBGBA17\MC900432629[1].png"/>
          <p:cNvPicPr>
            <a:picLocks noChangeAspect="1" noChangeArrowheads="1"/>
          </p:cNvPicPr>
          <p:nvPr/>
        </p:nvPicPr>
        <p:blipFill>
          <a:blip r:embed="rId4" cstate="print"/>
          <a:srcRect/>
          <a:stretch>
            <a:fillRect/>
          </a:stretch>
        </p:blipFill>
        <p:spPr bwMode="auto">
          <a:xfrm>
            <a:off x="5105400" y="2362200"/>
            <a:ext cx="1714500" cy="17145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Monopoly</a:t>
            </a:r>
            <a:endParaRPr lang="en-US" dirty="0"/>
          </a:p>
        </p:txBody>
      </p:sp>
      <p:sp>
        <p:nvSpPr>
          <p:cNvPr id="3" name="Content Placeholder 2"/>
          <p:cNvSpPr>
            <a:spLocks noGrp="1"/>
          </p:cNvSpPr>
          <p:nvPr>
            <p:ph idx="1"/>
          </p:nvPr>
        </p:nvSpPr>
        <p:spPr/>
        <p:txBody>
          <a:bodyPr/>
          <a:lstStyle/>
          <a:p>
            <a:r>
              <a:rPr lang="en-US" dirty="0" smtClean="0"/>
              <a:t>A monopoly is a market structure with only one seller of a particular product.  Most monopolies are illegal.  Natural monopolies, a market situation where the costs of production are minimized by having a single firm produce the product, are legal.  </a:t>
            </a:r>
            <a:endParaRPr lang="en-US" dirty="0"/>
          </a:p>
        </p:txBody>
      </p:sp>
      <p:pic>
        <p:nvPicPr>
          <p:cNvPr id="4" name="Picture 3" descr="fpl.jpg"/>
          <p:cNvPicPr>
            <a:picLocks noChangeAspect="1"/>
          </p:cNvPicPr>
          <p:nvPr/>
        </p:nvPicPr>
        <p:blipFill>
          <a:blip r:embed="rId2" cstate="print"/>
          <a:stretch>
            <a:fillRect/>
          </a:stretch>
        </p:blipFill>
        <p:spPr>
          <a:xfrm>
            <a:off x="4800600" y="3505200"/>
            <a:ext cx="2286000" cy="1828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Business Organization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There are three main forms of business organization in the United States – the sole proprietorship, the partnership and the corporation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Sole Proprietorship</a:t>
            </a:r>
            <a:endParaRPr lang="en-US" dirty="0"/>
          </a:p>
        </p:txBody>
      </p:sp>
      <p:sp>
        <p:nvSpPr>
          <p:cNvPr id="3" name="Content Placeholder 2"/>
          <p:cNvSpPr>
            <a:spLocks noGrp="1"/>
          </p:cNvSpPr>
          <p:nvPr>
            <p:ph idx="1"/>
          </p:nvPr>
        </p:nvSpPr>
        <p:spPr/>
        <p:txBody>
          <a:bodyPr/>
          <a:lstStyle/>
          <a:p>
            <a:r>
              <a:rPr lang="en-US" dirty="0" smtClean="0"/>
              <a:t>A sole proprietorship is a business owned by one person.</a:t>
            </a:r>
          </a:p>
          <a:p>
            <a:r>
              <a:rPr lang="en-US" dirty="0" smtClean="0"/>
              <a:t>Advantages include ease of starting up and management, owner receives all the profits, tax advantages and pride of ownership.</a:t>
            </a:r>
          </a:p>
          <a:p>
            <a:r>
              <a:rPr lang="en-US" dirty="0" smtClean="0"/>
              <a:t>Disadvantages include unlimited liability, difficulty in raising financial capital and limited life.</a:t>
            </a:r>
            <a:endParaRPr lang="en-US" dirty="0"/>
          </a:p>
        </p:txBody>
      </p:sp>
      <p:pic>
        <p:nvPicPr>
          <p:cNvPr id="4" name="Picture 3" descr="barbershop.jpg"/>
          <p:cNvPicPr>
            <a:picLocks noChangeAspect="1"/>
          </p:cNvPicPr>
          <p:nvPr/>
        </p:nvPicPr>
        <p:blipFill>
          <a:blip r:embed="rId2" cstate="print"/>
          <a:stretch>
            <a:fillRect/>
          </a:stretch>
        </p:blipFill>
        <p:spPr>
          <a:xfrm>
            <a:off x="6096000" y="4267200"/>
            <a:ext cx="1637480" cy="21945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r>
              <a:rPr lang="en-US" dirty="0" smtClean="0"/>
              <a:t>A partnership is a business jointly owned by two or more persons.  </a:t>
            </a:r>
          </a:p>
          <a:p>
            <a:r>
              <a:rPr lang="en-US" dirty="0" smtClean="0"/>
              <a:t>Advantages include ease of management and establishment, additional financial capital and tax advantages.</a:t>
            </a:r>
          </a:p>
          <a:p>
            <a:r>
              <a:rPr lang="en-US" dirty="0" smtClean="0"/>
              <a:t>Disadvantages include unlimited liability, limited life and potential conflicts between partners.</a:t>
            </a:r>
          </a:p>
          <a:p>
            <a:endParaRPr lang="en-US" dirty="0"/>
          </a:p>
        </p:txBody>
      </p:sp>
      <p:pic>
        <p:nvPicPr>
          <p:cNvPr id="4" name="Picture 3" descr="Ben and Jerry's.bmp"/>
          <p:cNvPicPr>
            <a:picLocks noChangeAspect="1"/>
          </p:cNvPicPr>
          <p:nvPr/>
        </p:nvPicPr>
        <p:blipFill>
          <a:blip r:embed="rId2" cstate="print"/>
          <a:stretch>
            <a:fillRect/>
          </a:stretch>
        </p:blipFill>
        <p:spPr>
          <a:xfrm>
            <a:off x="5486400" y="3886200"/>
            <a:ext cx="2428572" cy="18761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corporation is a form of business organization recognized by law as a separate legal entity having all the rights of an individual.</a:t>
            </a:r>
          </a:p>
          <a:p>
            <a:r>
              <a:rPr lang="en-US" dirty="0" smtClean="0"/>
              <a:t>Advantages include ease of raising financial capital, professional managers hired by the Board of Directors, limited liability, unlimited life.</a:t>
            </a:r>
          </a:p>
          <a:p>
            <a:r>
              <a:rPr lang="en-US" dirty="0" smtClean="0"/>
              <a:t>Disadvantages include the difficulty and expense of incorporating, double taxation, government regulation and potentially losing control of the business.</a:t>
            </a:r>
            <a:endParaRPr lang="en-US" dirty="0"/>
          </a:p>
        </p:txBody>
      </p:sp>
      <p:pic>
        <p:nvPicPr>
          <p:cNvPr id="4" name="Picture 3" descr="apple.bmp"/>
          <p:cNvPicPr>
            <a:picLocks noChangeAspect="1"/>
          </p:cNvPicPr>
          <p:nvPr/>
        </p:nvPicPr>
        <p:blipFill>
          <a:blip r:embed="rId2" cstate="print"/>
          <a:stretch>
            <a:fillRect/>
          </a:stretch>
        </p:blipFill>
        <p:spPr>
          <a:xfrm>
            <a:off x="6324600" y="4419600"/>
            <a:ext cx="1643607"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through Mergers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There are three different types of mergers - horizontal, vertical and conglomerate.</a:t>
            </a:r>
          </a:p>
          <a:p>
            <a:pPr>
              <a:buNone/>
            </a:pPr>
            <a:endParaRPr lang="en-US" dirty="0" smtClean="0"/>
          </a:p>
          <a:p>
            <a:endParaRPr lang="en-US" dirty="0"/>
          </a:p>
        </p:txBody>
      </p:sp>
      <p:pic>
        <p:nvPicPr>
          <p:cNvPr id="4" name="Picture 3" descr="mergers.bmp"/>
          <p:cNvPicPr>
            <a:picLocks noChangeAspect="1"/>
          </p:cNvPicPr>
          <p:nvPr/>
        </p:nvPicPr>
        <p:blipFill>
          <a:blip r:embed="rId2" cstate="print"/>
          <a:stretch>
            <a:fillRect/>
          </a:stretch>
        </p:blipFill>
        <p:spPr>
          <a:xfrm>
            <a:off x="3391045" y="2552808"/>
            <a:ext cx="2957885" cy="21945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0"/>
            <a:ext cx="8183880" cy="1051560"/>
          </a:xfrm>
        </p:spPr>
        <p:txBody>
          <a:bodyPr/>
          <a:lstStyle/>
          <a:p>
            <a:r>
              <a:rPr lang="en-US" dirty="0" smtClean="0"/>
              <a:t>Horizontal Merger</a:t>
            </a:r>
            <a:endParaRPr lang="en-US" dirty="0"/>
          </a:p>
        </p:txBody>
      </p:sp>
      <p:sp>
        <p:nvSpPr>
          <p:cNvPr id="3" name="Content Placeholder 2"/>
          <p:cNvSpPr>
            <a:spLocks noGrp="1"/>
          </p:cNvSpPr>
          <p:nvPr>
            <p:ph idx="1"/>
          </p:nvPr>
        </p:nvSpPr>
        <p:spPr/>
        <p:txBody>
          <a:bodyPr/>
          <a:lstStyle/>
          <a:p>
            <a:r>
              <a:rPr lang="en-US" dirty="0" smtClean="0"/>
              <a:t>A horizontal merger takes place when two or more firms that produce the same kind of product join forces.</a:t>
            </a:r>
            <a:endParaRPr lang="en-US" dirty="0"/>
          </a:p>
        </p:txBody>
      </p:sp>
      <p:pic>
        <p:nvPicPr>
          <p:cNvPr id="4" name="Picture 3" descr="wachovia.bmp"/>
          <p:cNvPicPr>
            <a:picLocks noChangeAspect="1"/>
          </p:cNvPicPr>
          <p:nvPr/>
        </p:nvPicPr>
        <p:blipFill>
          <a:blip r:embed="rId2" cstate="print"/>
          <a:stretch>
            <a:fillRect/>
          </a:stretch>
        </p:blipFill>
        <p:spPr>
          <a:xfrm>
            <a:off x="1371600" y="2438400"/>
            <a:ext cx="2473037" cy="1920240"/>
          </a:xfrm>
          <a:prstGeom prst="rect">
            <a:avLst/>
          </a:prstGeom>
        </p:spPr>
      </p:pic>
      <p:pic>
        <p:nvPicPr>
          <p:cNvPr id="5" name="Picture 4" descr="first union.jpg"/>
          <p:cNvPicPr>
            <a:picLocks noChangeAspect="1"/>
          </p:cNvPicPr>
          <p:nvPr/>
        </p:nvPicPr>
        <p:blipFill>
          <a:blip r:embed="rId3" cstate="print"/>
          <a:stretch>
            <a:fillRect/>
          </a:stretch>
        </p:blipFill>
        <p:spPr>
          <a:xfrm>
            <a:off x="4800600" y="2438400"/>
            <a:ext cx="2808875" cy="1828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Merger</a:t>
            </a:r>
            <a:endParaRPr lang="en-US" dirty="0"/>
          </a:p>
        </p:txBody>
      </p:sp>
      <p:sp>
        <p:nvSpPr>
          <p:cNvPr id="3" name="Content Placeholder 2"/>
          <p:cNvSpPr>
            <a:spLocks noGrp="1"/>
          </p:cNvSpPr>
          <p:nvPr>
            <p:ph idx="1"/>
          </p:nvPr>
        </p:nvSpPr>
        <p:spPr/>
        <p:txBody>
          <a:bodyPr/>
          <a:lstStyle/>
          <a:p>
            <a:r>
              <a:rPr lang="en-US" dirty="0" smtClean="0"/>
              <a:t>A vertical merger takes place when firms involved in different steps of manufacturing or marketing join together.</a:t>
            </a:r>
            <a:endParaRPr lang="en-US" dirty="0"/>
          </a:p>
        </p:txBody>
      </p:sp>
      <p:pic>
        <p:nvPicPr>
          <p:cNvPr id="4" name="Picture 3" descr="carnegie steel.jpg"/>
          <p:cNvPicPr>
            <a:picLocks noChangeAspect="1"/>
          </p:cNvPicPr>
          <p:nvPr/>
        </p:nvPicPr>
        <p:blipFill>
          <a:blip r:embed="rId2" cstate="print"/>
          <a:stretch>
            <a:fillRect/>
          </a:stretch>
        </p:blipFill>
        <p:spPr>
          <a:xfrm>
            <a:off x="3657600" y="2971800"/>
            <a:ext cx="4347605" cy="2286000"/>
          </a:xfrm>
          <a:prstGeom prst="rect">
            <a:avLst/>
          </a:prstGeom>
        </p:spPr>
      </p:pic>
      <p:pic>
        <p:nvPicPr>
          <p:cNvPr id="5" name="Picture 4" descr="carnegie.jpg"/>
          <p:cNvPicPr>
            <a:picLocks noChangeAspect="1"/>
          </p:cNvPicPr>
          <p:nvPr/>
        </p:nvPicPr>
        <p:blipFill>
          <a:blip r:embed="rId3" cstate="print"/>
          <a:stretch>
            <a:fillRect/>
          </a:stretch>
        </p:blipFill>
        <p:spPr>
          <a:xfrm>
            <a:off x="1524000" y="2209800"/>
            <a:ext cx="1676400" cy="20955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Conglomerate Mergers</a:t>
            </a:r>
            <a:endParaRPr lang="en-US" dirty="0"/>
          </a:p>
        </p:txBody>
      </p:sp>
      <p:sp>
        <p:nvSpPr>
          <p:cNvPr id="3" name="Content Placeholder 2"/>
          <p:cNvSpPr>
            <a:spLocks noGrp="1"/>
          </p:cNvSpPr>
          <p:nvPr>
            <p:ph idx="1"/>
          </p:nvPr>
        </p:nvSpPr>
        <p:spPr/>
        <p:txBody>
          <a:bodyPr/>
          <a:lstStyle/>
          <a:p>
            <a:r>
              <a:rPr lang="en-US" dirty="0" smtClean="0"/>
              <a:t>A conglomerate is a firm that has at least four businesses, each making unrelated products, none of which is responsible for the majority of sales.</a:t>
            </a:r>
            <a:endParaRPr lang="en-US" dirty="0"/>
          </a:p>
        </p:txBody>
      </p:sp>
      <p:pic>
        <p:nvPicPr>
          <p:cNvPr id="4" name="Picture 3" descr="berkshire hathaway.jpg"/>
          <p:cNvPicPr>
            <a:picLocks noChangeAspect="1"/>
          </p:cNvPicPr>
          <p:nvPr/>
        </p:nvPicPr>
        <p:blipFill>
          <a:blip r:embed="rId2" cstate="print"/>
          <a:stretch>
            <a:fillRect/>
          </a:stretch>
        </p:blipFill>
        <p:spPr>
          <a:xfrm>
            <a:off x="3505200" y="2514600"/>
            <a:ext cx="2350804" cy="24688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105</TotalTime>
  <Words>518</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BUSINESS ORGANIZATIONS AND MARKET STRUCTURES</vt:lpstr>
      <vt:lpstr>Forms of Business Organization</vt:lpstr>
      <vt:lpstr>Sole Proprietorship</vt:lpstr>
      <vt:lpstr>Partnerships</vt:lpstr>
      <vt:lpstr>Corporations</vt:lpstr>
      <vt:lpstr>Growth through Mergers</vt:lpstr>
      <vt:lpstr>Horizontal Merger</vt:lpstr>
      <vt:lpstr>Vertical Merger</vt:lpstr>
      <vt:lpstr>Conglomerate Mergers</vt:lpstr>
      <vt:lpstr>Multinational Corporations</vt:lpstr>
      <vt:lpstr>Market Structures</vt:lpstr>
      <vt:lpstr>Types of Market Structures</vt:lpstr>
      <vt:lpstr>Perfect Competition</vt:lpstr>
      <vt:lpstr>Monopolistic Competition</vt:lpstr>
      <vt:lpstr>Oligopoly</vt:lpstr>
      <vt:lpstr>Monopoly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ORGANIZATIONS AND MARKET STRUCTURES</dc:title>
  <dc:creator> </dc:creator>
  <cp:lastModifiedBy> </cp:lastModifiedBy>
  <cp:revision>22</cp:revision>
  <dcterms:created xsi:type="dcterms:W3CDTF">2011-04-05T21:49:41Z</dcterms:created>
  <dcterms:modified xsi:type="dcterms:W3CDTF">2011-04-12T21:27:22Z</dcterms:modified>
</cp:coreProperties>
</file>